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57" r:id="rId3"/>
    <p:sldId id="258" r:id="rId4"/>
    <p:sldId id="270" r:id="rId5"/>
    <p:sldId id="271" r:id="rId6"/>
    <p:sldId id="272" r:id="rId7"/>
    <p:sldId id="273" r:id="rId8"/>
    <p:sldId id="262"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56ED9F-B6E0-4AD0-9443-D42DF3A0D695}" type="datetimeFigureOut">
              <a:rPr lang="en-US" smtClean="0"/>
              <a:t>4/4/2023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30287-FFD6-467B-BA8A-B4A68BB7FA5C}" type="slidenum">
              <a:rPr lang="en-US" smtClean="0"/>
              <a:t>‹#›</a:t>
            </a:fld>
            <a:endParaRPr lang="en-US"/>
          </a:p>
        </p:txBody>
      </p:sp>
    </p:spTree>
    <p:extLst>
      <p:ext uri="{BB962C8B-B14F-4D97-AF65-F5344CB8AC3E}">
        <p14:creationId xmlns:p14="http://schemas.microsoft.com/office/powerpoint/2010/main" val="1424890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907AB7-479E-462B-A155-1D002D893FEC}" type="datetimeFigureOut">
              <a:rPr lang="en-US" smtClean="0"/>
              <a:t>4/4/2023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203337-EB8C-4461-8CEC-7A1C97F3AC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203337-EB8C-4461-8CEC-7A1C97F3AC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203337-EB8C-4461-8CEC-7A1C97F3AC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203337-EB8C-4461-8CEC-7A1C97F3ACA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203337-EB8C-4461-8CEC-7A1C97F3ACA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203337-EB8C-4461-8CEC-7A1C97F3ACA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2203337-EB8C-4461-8CEC-7A1C97F3AC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2203337-EB8C-4461-8CEC-7A1C97F3ACA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6907AB7-479E-462B-A155-1D002D893FEC}" type="datetimeFigureOut">
              <a:rPr lang="en-US" smtClean="0"/>
              <a:t>4/4/2023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2203337-EB8C-4461-8CEC-7A1C97F3AC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907AB7-479E-462B-A155-1D002D893FEC}" type="datetimeFigureOut">
              <a:rPr lang="en-US" smtClean="0"/>
              <a:t>4/4/2023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203337-EB8C-4461-8CEC-7A1C97F3AC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907AB7-479E-462B-A155-1D002D893FEC}" type="datetimeFigureOut">
              <a:rPr lang="en-US" smtClean="0"/>
              <a:t>4/4/2023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203337-EB8C-4461-8CEC-7A1C97F3ACA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907AB7-479E-462B-A155-1D002D893FEC}" type="datetimeFigureOut">
              <a:rPr lang="en-US" smtClean="0"/>
              <a:t>4/4/2023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203337-EB8C-4461-8CEC-7A1C97F3ACA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0" y="381000"/>
            <a:ext cx="4876800" cy="2514600"/>
          </a:xfrm>
        </p:spPr>
        <p:txBody>
          <a:bodyPr>
            <a:noAutofit/>
          </a:bodyPr>
          <a:lstStyle/>
          <a:p>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Securities – Meaning   &amp; </a:t>
            </a:r>
            <a:b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Types</a:t>
            </a:r>
            <a:b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 Placeholder 2"/>
          <p:cNvSpPr>
            <a:spLocks noGrp="1"/>
          </p:cNvSpPr>
          <p:nvPr>
            <p:ph type="subTitle" idx="1"/>
          </p:nvPr>
        </p:nvSpPr>
        <p:spPr>
          <a:xfrm>
            <a:off x="685800" y="3200401"/>
            <a:ext cx="8305800" cy="2133600"/>
          </a:xfrm>
        </p:spPr>
        <p:txBody>
          <a:bodyPr>
            <a:noAutofit/>
          </a:bodyPr>
          <a:lstStyle/>
          <a:p>
            <a:r>
              <a:rPr lang="en-US" sz="2400" b="1" i="1" dirty="0" smtClean="0">
                <a:latin typeface="Times New Roman" pitchFamily="18" charset="0"/>
                <a:cs typeface="Times New Roman" pitchFamily="18" charset="0"/>
              </a:rPr>
              <a:t>Dr. A. SOPHIA ALPHONSE</a:t>
            </a:r>
          </a:p>
          <a:p>
            <a:r>
              <a:rPr lang="en-US" sz="2400" b="1" i="1" smtClean="0">
                <a:latin typeface="Times New Roman" pitchFamily="18" charset="0"/>
                <a:cs typeface="Times New Roman" pitchFamily="18" charset="0"/>
              </a:rPr>
              <a:t>Assistant </a:t>
            </a:r>
            <a:r>
              <a:rPr lang="en-US" sz="2400" b="1" i="1" dirty="0" smtClean="0">
                <a:latin typeface="Times New Roman" pitchFamily="18" charset="0"/>
                <a:cs typeface="Times New Roman" pitchFamily="18" charset="0"/>
              </a:rPr>
              <a:t>Professor of Commerce</a:t>
            </a:r>
          </a:p>
          <a:p>
            <a:r>
              <a:rPr lang="en-US" sz="2400" b="1" i="1" dirty="0" smtClean="0">
                <a:latin typeface="Times New Roman" pitchFamily="18" charset="0"/>
                <a:cs typeface="Times New Roman" pitchFamily="18" charset="0"/>
              </a:rPr>
              <a:t>Jamal Mohamed College(Autonomous)</a:t>
            </a:r>
          </a:p>
          <a:p>
            <a:r>
              <a:rPr lang="en-US" sz="2400" b="1" i="1" dirty="0" err="1" smtClean="0">
                <a:latin typeface="Times New Roman" pitchFamily="18" charset="0"/>
                <a:cs typeface="Times New Roman" pitchFamily="18" charset="0"/>
              </a:rPr>
              <a:t>Trichy</a:t>
            </a:r>
            <a:r>
              <a:rPr lang="en-US" sz="2400" b="1" i="1" dirty="0" smtClean="0">
                <a:latin typeface="Times New Roman" pitchFamily="18" charset="0"/>
                <a:cs typeface="Times New Roman" pitchFamily="18" charset="0"/>
              </a:rPr>
              <a:t> - 20.</a:t>
            </a:r>
            <a:endParaRPr lang="en-US" sz="2400" b="1" i="1" dirty="0">
              <a:latin typeface="Times New Roman" pitchFamily="18" charset="0"/>
              <a:cs typeface="Times New Roman" pitchFamily="18" charset="0"/>
            </a:endParaRPr>
          </a:p>
        </p:txBody>
      </p:sp>
      <p:pic>
        <p:nvPicPr>
          <p:cNvPr id="2051" name="Picture 3" descr="C:\Users\HP\AppData\Local\Microsoft\Windows\Temporary Internet Files\Content.IE5\RCGKPQL0\57_unique_pattern_(www.cute-pictures.blogspot.com)[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04801"/>
            <a:ext cx="3200400" cy="464819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57176569"/>
      </p:ext>
    </p:extLst>
  </p:cSld>
  <p:clrMapOvr>
    <a:masterClrMapping/>
  </p:clrMapOvr>
  <p:transition spd="slow" advClick="0" advTm="2575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sz="2800" dirty="0" smtClean="0">
                <a:latin typeface="Times New Roman" pitchFamily="18" charset="0"/>
                <a:cs typeface="Times New Roman" pitchFamily="18" charset="0"/>
              </a:rPr>
              <a:t>Under Sec. 196 and 203 of the Companies Act, 2013, appointment includes reappointment.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Reappointment of a managing director of a company must be considered before the expiry of his term of office.</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If reappointment of M.D. </a:t>
            </a:r>
            <a:r>
              <a:rPr lang="en-US" sz="2800" dirty="0">
                <a:latin typeface="Times New Roman" pitchFamily="18" charset="0"/>
                <a:cs typeface="Times New Roman" pitchFamily="18" charset="0"/>
              </a:rPr>
              <a:t>i</a:t>
            </a:r>
            <a:r>
              <a:rPr lang="en-US" sz="2800" dirty="0" smtClean="0">
                <a:latin typeface="Times New Roman" pitchFamily="18" charset="0"/>
                <a:cs typeface="Times New Roman" pitchFamily="18" charset="0"/>
              </a:rPr>
              <a:t>s not in accordance with the conditions specified on Schedule V, then approval of Central Government must be obtained.</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Reappointment of Managing Director</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990367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Sec.203 of the Companies Act, 2013 makes it obligatory for a listed company and every other public company having a paid-up share capital of rupees ten </a:t>
            </a:r>
            <a:r>
              <a:rPr lang="en-US" dirty="0" err="1" smtClean="0">
                <a:latin typeface="Times New Roman" pitchFamily="18" charset="0"/>
                <a:cs typeface="Times New Roman" pitchFamily="18" charset="0"/>
              </a:rPr>
              <a:t>crores</a:t>
            </a:r>
            <a:r>
              <a:rPr lang="en-US" dirty="0" smtClean="0">
                <a:latin typeface="Times New Roman" pitchFamily="18" charset="0"/>
                <a:cs typeface="Times New Roman" pitchFamily="18" charset="0"/>
              </a:rPr>
              <a:t> or more, to appoint following whole time KMP.</a:t>
            </a:r>
          </a:p>
          <a:p>
            <a:pPr marL="681228" indent="-571500" algn="just">
              <a:buFont typeface="+mj-lt"/>
              <a:buAutoNum type="romanLcPeriod"/>
            </a:pPr>
            <a:r>
              <a:rPr lang="en-US" dirty="0" smtClean="0">
                <a:latin typeface="Times New Roman" pitchFamily="18" charset="0"/>
                <a:cs typeface="Times New Roman" pitchFamily="18" charset="0"/>
              </a:rPr>
              <a:t>managing director, or chief executive officer or manager and in their absence, a whole-time director;</a:t>
            </a:r>
          </a:p>
          <a:p>
            <a:pPr marL="681228" indent="-571500" algn="just">
              <a:buFont typeface="+mj-lt"/>
              <a:buAutoNum type="romanLcPeriod"/>
            </a:pPr>
            <a:r>
              <a:rPr lang="en-US" dirty="0" smtClean="0">
                <a:latin typeface="Times New Roman" pitchFamily="18" charset="0"/>
                <a:cs typeface="Times New Roman" pitchFamily="18" charset="0"/>
              </a:rPr>
              <a:t>company secretary;</a:t>
            </a:r>
          </a:p>
          <a:p>
            <a:pPr marL="681228" indent="-571500" algn="just">
              <a:buFont typeface="+mj-lt"/>
              <a:buAutoNum type="romanLcPeriod"/>
            </a:pPr>
            <a:r>
              <a:rPr lang="en-US" dirty="0" smtClean="0">
                <a:latin typeface="Times New Roman" pitchFamily="18" charset="0"/>
                <a:cs typeface="Times New Roman" pitchFamily="18" charset="0"/>
              </a:rPr>
              <a:t>Chief financial officer.</a:t>
            </a:r>
          </a:p>
          <a:p>
            <a:pPr algn="just">
              <a:buFont typeface="Wingdings" pitchFamily="2" charset="2"/>
              <a:buChar char="Ø"/>
            </a:pPr>
            <a:r>
              <a:rPr lang="en-US" dirty="0" smtClean="0">
                <a:latin typeface="Times New Roman" pitchFamily="18" charset="0"/>
                <a:cs typeface="Times New Roman" pitchFamily="18" charset="0"/>
              </a:rPr>
              <a:t>Rule 8A states that a company which has a paid up share capital of rupees five </a:t>
            </a:r>
            <a:r>
              <a:rPr lang="en-US" dirty="0" err="1" smtClean="0">
                <a:latin typeface="Times New Roman" pitchFamily="18" charset="0"/>
                <a:cs typeface="Times New Roman" pitchFamily="18" charset="0"/>
              </a:rPr>
              <a:t>crores</a:t>
            </a:r>
            <a:r>
              <a:rPr lang="en-US" dirty="0" smtClean="0">
                <a:latin typeface="Times New Roman" pitchFamily="18" charset="0"/>
                <a:cs typeface="Times New Roman" pitchFamily="18" charset="0"/>
              </a:rPr>
              <a:t> or more shall have a whole time company secretary.</a:t>
            </a:r>
          </a:p>
          <a:p>
            <a:pPr>
              <a:buFont typeface="Wingdings" pitchFamily="2" charset="2"/>
              <a:buChar char="Ø"/>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Appointment of whole time KMP</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958559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92500" lnSpcReduction="20000"/>
          </a:bodyPr>
          <a:lstStyle/>
          <a:p>
            <a:pPr algn="just"/>
            <a:r>
              <a:rPr lang="en-US" dirty="0" smtClean="0">
                <a:latin typeface="Times New Roman" pitchFamily="18" charset="0"/>
                <a:cs typeface="Times New Roman" pitchFamily="18" charset="0"/>
              </a:rPr>
              <a:t>Every whole time KMP of a company should be appointed by means of a resolution of the Board containing terms and conditions of the appointment including remuneration.</a:t>
            </a:r>
          </a:p>
          <a:p>
            <a:pPr algn="just"/>
            <a:r>
              <a:rPr lang="en-US" dirty="0" smtClean="0">
                <a:latin typeface="Times New Roman" pitchFamily="18" charset="0"/>
                <a:cs typeface="Times New Roman" pitchFamily="18" charset="0"/>
              </a:rPr>
              <a:t>An individual should not be appointed or reappointed as the chair person of the company , as well as M.D. or CEO at the same time, unless the Articles so provide.</a:t>
            </a:r>
          </a:p>
          <a:p>
            <a:pPr algn="just"/>
            <a:r>
              <a:rPr lang="en-US" dirty="0" smtClean="0">
                <a:latin typeface="Times New Roman" pitchFamily="18" charset="0"/>
                <a:cs typeface="Times New Roman" pitchFamily="18" charset="0"/>
              </a:rPr>
              <a:t>A whole time KMP should not hold office in more than one company except in its subsidiary company at the same time.</a:t>
            </a:r>
          </a:p>
          <a:p>
            <a:pPr algn="just"/>
            <a:r>
              <a:rPr lang="en-US" dirty="0" smtClean="0">
                <a:latin typeface="Times New Roman" pitchFamily="18" charset="0"/>
                <a:cs typeface="Times New Roman" pitchFamily="18" charset="0"/>
              </a:rPr>
              <a:t>If he holds office in more than one company at the same time, he should choose one company in which he wishes to hold office as KMP within a period of six months, of such commencement of office. </a:t>
            </a:r>
          </a:p>
          <a:p>
            <a:pPr algn="just"/>
            <a:r>
              <a:rPr lang="en-US" dirty="0" smtClean="0">
                <a:latin typeface="Times New Roman" pitchFamily="18" charset="0"/>
                <a:cs typeface="Times New Roman" pitchFamily="18" charset="0"/>
              </a:rPr>
              <a:t>If his office is vacated, it should be filled up by the Board within a period of six months.</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sz="3600" dirty="0">
                <a:latin typeface="Times New Roman" pitchFamily="18" charset="0"/>
                <a:cs typeface="Times New Roman" pitchFamily="18" charset="0"/>
              </a:rPr>
              <a:t>Appointment of whole time KMP</a:t>
            </a:r>
            <a:endParaRPr lang="en-US" sz="3600" dirty="0"/>
          </a:p>
        </p:txBody>
      </p:sp>
    </p:spTree>
    <p:extLst>
      <p:ext uri="{BB962C8B-B14F-4D97-AF65-F5344CB8AC3E}">
        <p14:creationId xmlns:p14="http://schemas.microsoft.com/office/powerpoint/2010/main" val="3380513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Sec.197 prescribes the maximum ceiling for payment of managerial remuneration by a public company to its managing director, whole-time director and manager.</a:t>
            </a:r>
          </a:p>
          <a:p>
            <a:r>
              <a:rPr lang="en-US" dirty="0" smtClean="0">
                <a:latin typeface="Times New Roman" pitchFamily="18" charset="0"/>
                <a:cs typeface="Times New Roman" pitchFamily="18" charset="0"/>
              </a:rPr>
              <a:t>This should not exceed 11% of the net profit of the company in that financial year.</a:t>
            </a:r>
          </a:p>
          <a:p>
            <a:r>
              <a:rPr lang="en-US" dirty="0" smtClean="0">
                <a:latin typeface="Times New Roman" pitchFamily="18" charset="0"/>
                <a:cs typeface="Times New Roman" pitchFamily="18" charset="0"/>
              </a:rPr>
              <a:t>The company in general meeting may, with the approval of the Central Government, authorize the payment of remuneration exceeding 11% of the net profits of the company, subject to the provisions of Schedule V.</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smtClean="0">
                <a:latin typeface="Times New Roman" pitchFamily="18" charset="0"/>
                <a:ea typeface="SimSun-ExtB" pitchFamily="49" charset="-122"/>
                <a:cs typeface="Times New Roman" pitchFamily="18" charset="0"/>
              </a:rPr>
              <a:t>Managerial Remuneration</a:t>
            </a:r>
            <a:endParaRPr lang="en-US" sz="3600" dirty="0">
              <a:latin typeface="Times New Roman" pitchFamily="18" charset="0"/>
              <a:ea typeface="SimSun-ExtB" pitchFamily="49" charset="-122"/>
              <a:cs typeface="Times New Roman" pitchFamily="18" charset="0"/>
            </a:endParaRPr>
          </a:p>
        </p:txBody>
      </p:sp>
    </p:spTree>
    <p:extLst>
      <p:ext uri="{BB962C8B-B14F-4D97-AF65-F5344CB8AC3E}">
        <p14:creationId xmlns:p14="http://schemas.microsoft.com/office/powerpoint/2010/main" val="173308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remuneration payable to any one managing director or whole time director or manager should not exceed 5% of the net profits of the company and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If there are more than one such director, remuneration should not exceed 10% of the net profits to all such directors and manager taken together.</a:t>
            </a:r>
          </a:p>
          <a:p>
            <a:pPr marL="109728" indent="0">
              <a:buNone/>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Remuneration to Managing Director/Whole-time Director/Manager</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361280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The remuneration payable to the directors who are neither managing directors nor whole time directors should not exceed –</a:t>
            </a:r>
          </a:p>
          <a:p>
            <a:pPr marL="109728" indent="0">
              <a:buNone/>
            </a:pPr>
            <a:endParaRPr lang="en-US" dirty="0" smtClean="0">
              <a:latin typeface="Times New Roman" pitchFamily="18" charset="0"/>
              <a:cs typeface="Times New Roman" pitchFamily="18" charset="0"/>
            </a:endParaRPr>
          </a:p>
          <a:p>
            <a:pPr marL="1175004" lvl="2" indent="-571500">
              <a:buFont typeface="+mj-lt"/>
              <a:buAutoNum type="romanLcPeriod"/>
            </a:pPr>
            <a:r>
              <a:rPr lang="en-US" sz="2700" dirty="0" smtClean="0">
                <a:latin typeface="Times New Roman" pitchFamily="18" charset="0"/>
                <a:cs typeface="Times New Roman" pitchFamily="18" charset="0"/>
              </a:rPr>
              <a:t>1% of the net profits of the company, if there is a managing or whole time director or manager;</a:t>
            </a:r>
          </a:p>
          <a:p>
            <a:pPr marL="1175004" lvl="2" indent="-571500">
              <a:buFont typeface="+mj-lt"/>
              <a:buAutoNum type="romanLcPeriod"/>
            </a:pPr>
            <a:endParaRPr lang="en-US" sz="2700" dirty="0" smtClean="0">
              <a:latin typeface="Times New Roman" pitchFamily="18" charset="0"/>
              <a:cs typeface="Times New Roman" pitchFamily="18" charset="0"/>
            </a:endParaRPr>
          </a:p>
          <a:p>
            <a:pPr marL="1175004" lvl="2" indent="-571500">
              <a:buFont typeface="+mj-lt"/>
              <a:buAutoNum type="romanLcPeriod"/>
            </a:pPr>
            <a:r>
              <a:rPr lang="en-US" sz="2700" dirty="0" smtClean="0">
                <a:latin typeface="Times New Roman" pitchFamily="18" charset="0"/>
                <a:cs typeface="Times New Roman" pitchFamily="18" charset="0"/>
              </a:rPr>
              <a:t>3% of the net profits in any other cases.</a:t>
            </a:r>
            <a:endParaRPr lang="en-US" sz="27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Remuneration to other Directors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05640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lstStyle/>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percentages are exclusive of any fees payable to directors for attending the meeting of the board/committees or other purposes as decided by the board.</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762000"/>
            <a:ext cx="8229600" cy="1447800"/>
          </a:xfrm>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Remuneration payable to Exclusive of Sitting Fees</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496459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If in any financial year, a company has no profits or its profits are inadequate, the company need not pay to its directors, including managing or whole time director or manager, any remuneration.</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533400"/>
            <a:ext cx="8229600" cy="1295400"/>
          </a:xfrm>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Remuneration by a company having no Profit or Inadequate Profit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64365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director may receive remuneration by way of fee for attending the Board/Committee meetings or for any other purpose as may be decided by the Board.</a:t>
            </a:r>
          </a:p>
          <a:p>
            <a:pPr marL="109728"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Different sitting fee is payable to independent and non-independent directors other than whole-time directors.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Sitting Fees to Directors for Attending the Meetings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192287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latin typeface="Times New Roman" pitchFamily="18" charset="0"/>
                <a:cs typeface="Times New Roman" pitchFamily="18" charset="0"/>
              </a:rPr>
              <a:t>	</a:t>
            </a:r>
          </a:p>
          <a:p>
            <a:pPr marL="109728"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 director or manager may be paid remuneration either by way of a monthly payment or at a specified percentage of the net profits of the company or partly by one way and partly by the other.</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Monthly Remuneration to Director or Manager</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945801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US" dirty="0" smtClean="0">
                <a:latin typeface="Times New Roman" pitchFamily="18" charset="0"/>
                <a:cs typeface="Times New Roman" pitchFamily="18" charset="0"/>
              </a:rPr>
              <a:t>A certificate or other financial instrument that has monetary value and can be traded.</a:t>
            </a:r>
          </a:p>
          <a:p>
            <a:pPr marL="109728" indent="0" algn="just">
              <a:lnSpc>
                <a:spcPct val="150000"/>
              </a:lnSpc>
              <a:buNone/>
            </a:pPr>
            <a:r>
              <a:rPr lang="en-US" dirty="0" smtClean="0">
                <a:latin typeface="Times New Roman" pitchFamily="18" charset="0"/>
                <a:cs typeface="Times New Roman" pitchFamily="18" charset="0"/>
              </a:rPr>
              <a:t>Types :</a:t>
            </a:r>
          </a:p>
          <a:p>
            <a:pPr algn="just">
              <a:lnSpc>
                <a:spcPct val="150000"/>
              </a:lnSpc>
            </a:pPr>
            <a:r>
              <a:rPr lang="en-US" dirty="0" smtClean="0">
                <a:latin typeface="Times New Roman" pitchFamily="18" charset="0"/>
                <a:cs typeface="Times New Roman" pitchFamily="18" charset="0"/>
              </a:rPr>
              <a:t>Debt Security</a:t>
            </a:r>
          </a:p>
          <a:p>
            <a:pPr algn="just">
              <a:lnSpc>
                <a:spcPct val="150000"/>
              </a:lnSpc>
            </a:pPr>
            <a:r>
              <a:rPr lang="en-US" dirty="0" smtClean="0">
                <a:latin typeface="Times New Roman" pitchFamily="18" charset="0"/>
                <a:cs typeface="Times New Roman" pitchFamily="18" charset="0"/>
              </a:rPr>
              <a:t>Equity Security</a:t>
            </a:r>
          </a:p>
          <a:p>
            <a:pPr algn="just">
              <a:lnSpc>
                <a:spcPct val="150000"/>
              </a:lnSpc>
            </a:pPr>
            <a:r>
              <a:rPr lang="en-US" dirty="0" smtClean="0">
                <a:latin typeface="Times New Roman" pitchFamily="18" charset="0"/>
                <a:cs typeface="Times New Roman" pitchFamily="18" charset="0"/>
              </a:rPr>
              <a:t>Derivatives</a:t>
            </a:r>
          </a:p>
        </p:txBody>
      </p:sp>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Securities</a:t>
            </a:r>
            <a:endParaRPr lang="en-US" sz="36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2859889119"/>
      </p:ext>
    </p:extLst>
  </p:cSld>
  <p:clrMapOvr>
    <a:masterClrMapping/>
  </p:clrMapOvr>
  <mc:AlternateContent xmlns:mc="http://schemas.openxmlformats.org/markup-compatibility/2006" xmlns:p14="http://schemas.microsoft.com/office/powerpoint/2010/main">
    <mc:Choice Requires="p14">
      <p:transition spd="slow" p14:dur="2000" advClick="0" advTm="29101"/>
    </mc:Choice>
    <mc:Fallback xmlns="">
      <p:transition spd="slow" advClick="0" advTm="2910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 calcmode="lin" valueType="num">
                                      <p:cBhvr>
                                        <p:cTn id="43"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
                                            <p:txEl>
                                              <p:pRg st="4" end="4"/>
                                            </p:txEl>
                                          </p:spTgt>
                                        </p:tgtEl>
                                        <p:attrNameLst>
                                          <p:attrName>style.visibility</p:attrName>
                                        </p:attrNameLst>
                                      </p:cBhvr>
                                      <p:to>
                                        <p:strVal val="visible"/>
                                      </p:to>
                                    </p:set>
                                    <p:anim calcmode="lin" valueType="num">
                                      <p:cBhvr>
                                        <p:cTn id="55" dur="500" decel="50000" fill="hold">
                                          <p:stCondLst>
                                            <p:cond delay="0"/>
                                          </p:stCondLst>
                                        </p:cTn>
                                        <p:tgtEl>
                                          <p:spTgt spid="2">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2">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r>
              <a:rPr lang="en-US" dirty="0"/>
              <a:t>	</a:t>
            </a:r>
            <a:r>
              <a:rPr lang="en-US" dirty="0" smtClean="0">
                <a:latin typeface="Times New Roman" pitchFamily="18" charset="0"/>
                <a:cs typeface="Times New Roman" pitchFamily="18" charset="0"/>
              </a:rPr>
              <a:t>An independent director shall not be entitled to any stock option. He may receive remuneration by way of fees, reimbursement of expenses for participation in the Board and other meetings and profit related commission as approved by the members.</a:t>
            </a:r>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Independent Directors are not entitled to stock option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52867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Any director who is in receipt of any commission from the company and is a managing or whole-time director of the company  can also receive any remuneration or commission from any holding or subsidiary company of such company provided it is disclosed in the Boards report.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Commission or Remuneration from Holding or Subsidiary Company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03651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011362"/>
          </a:xfrm>
        </p:spPr>
        <p:txBody>
          <a:bodyPr>
            <a:normAutofit/>
          </a:bodyPr>
          <a:lstStyle/>
          <a:p>
            <a:pPr algn="ctr"/>
            <a:r>
              <a:rPr lang="en-US" sz="6000" i="1" dirty="0" smtClean="0">
                <a:solidFill>
                  <a:schemeClr val="accent1"/>
                </a:solidFill>
                <a:effectLst/>
                <a:latin typeface="Times New Roman" pitchFamily="18" charset="0"/>
                <a:cs typeface="Times New Roman" pitchFamily="18" charset="0"/>
              </a:rPr>
              <a:t>Thank you</a:t>
            </a:r>
            <a:endParaRPr lang="en-US" sz="6000" i="1" dirty="0">
              <a:solidFill>
                <a:schemeClr val="accent1"/>
              </a:solidFill>
              <a:effectLst/>
              <a:latin typeface="Times New Roman" pitchFamily="18" charset="0"/>
              <a:cs typeface="Times New Roman" pitchFamily="18" charset="0"/>
            </a:endParaRPr>
          </a:p>
        </p:txBody>
      </p:sp>
      <p:pic>
        <p:nvPicPr>
          <p:cNvPr id="1031" name="Picture 7" descr="C:\Users\HP\AppData\Local\Microsoft\Windows\Temporary Internet Files\Content.IE5\O15CRPZH\47_unique_pattern_(www.cute-pictures.blogspot.co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732324"/>
      </p:ext>
    </p:extLst>
  </p:cSld>
  <p:clrMapOvr>
    <a:masterClrMapping/>
  </p:clrMapOvr>
  <mc:AlternateContent xmlns:mc="http://schemas.openxmlformats.org/markup-compatibility/2006" xmlns:p14="http://schemas.microsoft.com/office/powerpoint/2010/main">
    <mc:Choice Requires="p14">
      <p:transition spd="slow" p14:dur="3000" advTm="2536">
        <p14:shred/>
      </p:transition>
    </mc:Choice>
    <mc:Fallback xmlns="">
      <p:transition spd="slow" advTm="2536">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382000" cy="4800600"/>
          </a:xfrm>
        </p:spPr>
        <p:txBody>
          <a:bodyPr>
            <a:normAutofit/>
          </a:bodyPr>
          <a:lstStyle/>
          <a:p>
            <a:r>
              <a:rPr lang="en-US" dirty="0" smtClean="0">
                <a:latin typeface="Times New Roman" pitchFamily="18" charset="0"/>
                <a:cs typeface="Times New Roman" pitchFamily="18" charset="0"/>
              </a:rPr>
              <a:t>Growing companies</a:t>
            </a:r>
          </a:p>
          <a:p>
            <a:r>
              <a:rPr lang="en-US" dirty="0" smtClean="0">
                <a:latin typeface="Times New Roman" pitchFamily="18" charset="0"/>
                <a:cs typeface="Times New Roman" pitchFamily="18" charset="0"/>
              </a:rPr>
              <a:t>Enables investors and lenders locate securities</a:t>
            </a:r>
          </a:p>
          <a:p>
            <a:r>
              <a:rPr lang="en-US" dirty="0" smtClean="0">
                <a:latin typeface="Times New Roman" pitchFamily="18" charset="0"/>
                <a:cs typeface="Times New Roman" pitchFamily="18" charset="0"/>
              </a:rPr>
              <a:t>Liquidity to securities</a:t>
            </a:r>
          </a:p>
          <a:p>
            <a:pPr marL="109728" indent="0">
              <a:buNone/>
            </a:pPr>
            <a:endParaRPr lang="en-US" dirty="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Levels of Security Market</a:t>
            </a:r>
          </a:p>
          <a:p>
            <a:pPr marL="109728"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 Primary Market</a:t>
            </a:r>
          </a:p>
          <a:p>
            <a:pPr marL="109728"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smtClean="0">
                <a:latin typeface="Times New Roman" pitchFamily="18" charset="0"/>
                <a:cs typeface="Times New Roman" pitchFamily="18" charset="0"/>
              </a:rPr>
              <a:t>Secondary Market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sz="3600" dirty="0" smtClean="0">
                <a:solidFill>
                  <a:schemeClr val="accent2">
                    <a:lumMod val="40000"/>
                    <a:lumOff val="60000"/>
                  </a:schemeClr>
                </a:solidFill>
                <a:latin typeface="Times New Roman" pitchFamily="18" charset="0"/>
                <a:cs typeface="Times New Roman" pitchFamily="18" charset="0"/>
              </a:rPr>
              <a:t>Role of Securities Market</a:t>
            </a:r>
            <a:endParaRPr lang="en-US" sz="3600" dirty="0">
              <a:solidFill>
                <a:schemeClr val="accent2">
                  <a:lumMod val="40000"/>
                  <a:lumOff val="60000"/>
                </a:schemeClr>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138665290"/>
      </p:ext>
    </p:extLst>
  </p:cSld>
  <p:clrMapOvr>
    <a:masterClrMapping/>
  </p:clrMapOvr>
  <mc:AlternateContent xmlns:mc="http://schemas.openxmlformats.org/markup-compatibility/2006" xmlns:p14="http://schemas.microsoft.com/office/powerpoint/2010/main">
    <mc:Choice Requires="p14">
      <p:transition spd="slow" p14:dur="2000" advTm="60255"/>
    </mc:Choice>
    <mc:Fallback xmlns="">
      <p:transition spd="slow" advTm="6025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334000"/>
          </a:xfrm>
        </p:spPr>
        <p:txBody>
          <a:bodyPr>
            <a:normAutofit fontScale="47500" lnSpcReduction="20000"/>
          </a:bodyPr>
          <a:lstStyle/>
          <a:p>
            <a:pPr marL="109728" indent="0" algn="just">
              <a:buNone/>
            </a:pPr>
            <a:r>
              <a:rPr lang="en-US" dirty="0" smtClean="0"/>
              <a:t>	Negotiable Securities</a:t>
            </a:r>
          </a:p>
          <a:p>
            <a:pPr marL="630936" lvl="2" indent="0" algn="just">
              <a:buNone/>
            </a:pPr>
            <a:r>
              <a:rPr lang="en-US" dirty="0" smtClean="0"/>
              <a:t>		Variable Income Securities</a:t>
            </a:r>
          </a:p>
          <a:p>
            <a:pPr marL="630936" lvl="2" indent="0" algn="just">
              <a:buNone/>
            </a:pPr>
            <a:r>
              <a:rPr lang="en-US" dirty="0"/>
              <a:t>	</a:t>
            </a:r>
            <a:r>
              <a:rPr lang="en-US" dirty="0" smtClean="0"/>
              <a:t>		Equity shares</a:t>
            </a:r>
          </a:p>
          <a:p>
            <a:pPr marL="630936" lvl="2" indent="0" algn="just">
              <a:buNone/>
            </a:pPr>
            <a:r>
              <a:rPr lang="en-US" dirty="0" smtClean="0"/>
              <a:t>		Fixed Income Securities</a:t>
            </a:r>
          </a:p>
          <a:p>
            <a:pPr marL="630936" lvl="2" indent="0" algn="just">
              <a:buNone/>
            </a:pPr>
            <a:r>
              <a:rPr lang="en-US" dirty="0"/>
              <a:t>	</a:t>
            </a:r>
            <a:r>
              <a:rPr lang="en-US" dirty="0" smtClean="0"/>
              <a:t>		Preference shares</a:t>
            </a:r>
          </a:p>
          <a:p>
            <a:pPr marL="630936" lvl="2" indent="0" algn="just">
              <a:buNone/>
            </a:pPr>
            <a:r>
              <a:rPr lang="en-US" dirty="0"/>
              <a:t>	</a:t>
            </a:r>
            <a:r>
              <a:rPr lang="en-US" dirty="0" smtClean="0"/>
              <a:t>		Debentures</a:t>
            </a:r>
          </a:p>
          <a:p>
            <a:pPr marL="630936" lvl="2" indent="0" algn="just">
              <a:buNone/>
            </a:pPr>
            <a:r>
              <a:rPr lang="en-US" dirty="0"/>
              <a:t>	</a:t>
            </a:r>
            <a:r>
              <a:rPr lang="en-US" dirty="0" smtClean="0"/>
              <a:t>		Bonds</a:t>
            </a:r>
          </a:p>
          <a:p>
            <a:pPr marL="630936" lvl="2" indent="0" algn="just">
              <a:buNone/>
            </a:pPr>
            <a:r>
              <a:rPr lang="en-US" dirty="0"/>
              <a:t>	</a:t>
            </a:r>
            <a:r>
              <a:rPr lang="en-US" dirty="0" smtClean="0"/>
              <a:t>		IVPs and KVPs</a:t>
            </a:r>
          </a:p>
          <a:p>
            <a:pPr marL="630936" lvl="2" indent="0" algn="just">
              <a:buNone/>
            </a:pPr>
            <a:r>
              <a:rPr lang="en-US" dirty="0"/>
              <a:t>	</a:t>
            </a:r>
            <a:r>
              <a:rPr lang="en-US" dirty="0" smtClean="0"/>
              <a:t>		Government Securities</a:t>
            </a:r>
          </a:p>
          <a:p>
            <a:pPr marL="630936" lvl="2" indent="0" algn="just">
              <a:buNone/>
            </a:pPr>
            <a:r>
              <a:rPr lang="en-US" dirty="0"/>
              <a:t>	</a:t>
            </a:r>
            <a:r>
              <a:rPr lang="en-US" dirty="0" smtClean="0"/>
              <a:t>		Money Market Securities</a:t>
            </a:r>
          </a:p>
          <a:p>
            <a:pPr marL="630936" lvl="2" indent="0" algn="just">
              <a:buNone/>
            </a:pPr>
            <a:r>
              <a:rPr lang="en-US" dirty="0" smtClean="0"/>
              <a:t>			Treasury Bills</a:t>
            </a:r>
          </a:p>
          <a:p>
            <a:pPr marL="630936" lvl="2" indent="0" algn="just">
              <a:buNone/>
            </a:pPr>
            <a:r>
              <a:rPr lang="en-US" dirty="0"/>
              <a:t>	</a:t>
            </a:r>
            <a:r>
              <a:rPr lang="en-US" dirty="0" smtClean="0"/>
              <a:t>		Commercial Paper, CDs</a:t>
            </a:r>
          </a:p>
          <a:p>
            <a:pPr marL="630936" lvl="2" indent="0" algn="just">
              <a:buNone/>
            </a:pPr>
            <a:r>
              <a:rPr lang="en-US" dirty="0" smtClean="0"/>
              <a:t>Non-Negotiable Securities</a:t>
            </a:r>
          </a:p>
          <a:p>
            <a:pPr marL="630936" lvl="2" indent="0" algn="just">
              <a:buNone/>
            </a:pPr>
            <a:r>
              <a:rPr lang="en-US" dirty="0"/>
              <a:t>	</a:t>
            </a:r>
            <a:r>
              <a:rPr lang="en-US" dirty="0" smtClean="0"/>
              <a:t>	Bank Deposits</a:t>
            </a:r>
          </a:p>
          <a:p>
            <a:pPr marL="630936" lvl="2" indent="0" algn="just">
              <a:buNone/>
            </a:pPr>
            <a:r>
              <a:rPr lang="en-US" dirty="0"/>
              <a:t>	</a:t>
            </a:r>
            <a:r>
              <a:rPr lang="en-US" dirty="0" smtClean="0"/>
              <a:t>	Post Office Deposits</a:t>
            </a:r>
          </a:p>
          <a:p>
            <a:pPr marL="630936" lvl="2" indent="0" algn="just">
              <a:buNone/>
            </a:pPr>
            <a:r>
              <a:rPr lang="en-US" dirty="0"/>
              <a:t>	</a:t>
            </a:r>
            <a:r>
              <a:rPr lang="en-US" dirty="0" smtClean="0"/>
              <a:t>	NBFC Deposits</a:t>
            </a:r>
          </a:p>
          <a:p>
            <a:pPr marL="630936" lvl="2" indent="0" algn="just">
              <a:buNone/>
            </a:pPr>
            <a:r>
              <a:rPr lang="en-US" dirty="0" smtClean="0"/>
              <a:t>Tax Sheltered Saving Schemes</a:t>
            </a:r>
          </a:p>
          <a:p>
            <a:pPr marL="630936" lvl="2" indent="0" algn="just">
              <a:buNone/>
            </a:pPr>
            <a:r>
              <a:rPr lang="en-US" dirty="0"/>
              <a:t>	</a:t>
            </a:r>
            <a:r>
              <a:rPr lang="en-US" dirty="0" smtClean="0"/>
              <a:t>	PPF</a:t>
            </a:r>
          </a:p>
          <a:p>
            <a:pPr marL="630936" lvl="2" indent="0" algn="just">
              <a:buNone/>
            </a:pPr>
            <a:r>
              <a:rPr lang="en-US" dirty="0"/>
              <a:t>	</a:t>
            </a:r>
            <a:r>
              <a:rPr lang="en-US" dirty="0" smtClean="0"/>
              <a:t>	NSS</a:t>
            </a:r>
          </a:p>
          <a:p>
            <a:pPr marL="630936" lvl="2" indent="0" algn="just">
              <a:buNone/>
            </a:pPr>
            <a:r>
              <a:rPr lang="en-US" dirty="0"/>
              <a:t>	</a:t>
            </a:r>
            <a:r>
              <a:rPr lang="en-US" dirty="0" smtClean="0"/>
              <a:t>	NSC</a:t>
            </a:r>
          </a:p>
          <a:p>
            <a:pPr marL="630936" lvl="2" indent="0" algn="just">
              <a:buNone/>
            </a:pPr>
            <a:r>
              <a:rPr lang="en-US" dirty="0"/>
              <a:t>	</a:t>
            </a:r>
            <a:r>
              <a:rPr lang="en-US" dirty="0" smtClean="0"/>
              <a:t>	LIC</a:t>
            </a:r>
          </a:p>
          <a:p>
            <a:pPr marL="630936" lvl="2" indent="0" algn="just">
              <a:buNone/>
            </a:pPr>
            <a:r>
              <a:rPr lang="en-US" dirty="0" smtClean="0"/>
              <a:t>Mutual Funds</a:t>
            </a:r>
          </a:p>
          <a:p>
            <a:pPr marL="630936" lvl="2" indent="0" algn="just">
              <a:buNone/>
            </a:pPr>
            <a:r>
              <a:rPr lang="en-US" dirty="0" smtClean="0"/>
              <a:t>Real Assets</a:t>
            </a:r>
          </a:p>
          <a:p>
            <a:pPr marL="630936" lvl="2" indent="0" algn="just">
              <a:buNone/>
            </a:pPr>
            <a:r>
              <a:rPr lang="en-US" dirty="0"/>
              <a:t>	</a:t>
            </a:r>
            <a:r>
              <a:rPr lang="en-US" dirty="0" smtClean="0"/>
              <a:t>	Gold &amp; Silver</a:t>
            </a:r>
          </a:p>
          <a:p>
            <a:pPr marL="630936" lvl="2" indent="0" algn="just">
              <a:buNone/>
            </a:pPr>
            <a:r>
              <a:rPr lang="en-US" dirty="0"/>
              <a:t>	</a:t>
            </a:r>
            <a:r>
              <a:rPr lang="en-US" dirty="0" smtClean="0"/>
              <a:t>	Real Estate</a:t>
            </a:r>
          </a:p>
          <a:p>
            <a:pPr marL="630936" lvl="2" indent="0" algn="just">
              <a:buNone/>
            </a:pPr>
            <a:r>
              <a:rPr lang="en-US" dirty="0"/>
              <a:t>	</a:t>
            </a:r>
            <a:r>
              <a:rPr lang="en-US" dirty="0" smtClean="0"/>
              <a:t>	Antiques</a:t>
            </a:r>
          </a:p>
          <a:p>
            <a:pPr marL="630936" lvl="2" indent="0" algn="just">
              <a:buNone/>
            </a:pPr>
            <a:endParaRPr lang="en-US" dirty="0" smtClean="0"/>
          </a:p>
          <a:p>
            <a:pPr marL="630936" lvl="2" indent="0" algn="just">
              <a:buNone/>
            </a:pPr>
            <a:r>
              <a:rPr lang="en-US" dirty="0"/>
              <a:t>	</a:t>
            </a:r>
          </a:p>
        </p:txBody>
      </p:sp>
      <p:sp>
        <p:nvSpPr>
          <p:cNvPr id="3" name="Title 2"/>
          <p:cNvSpPr>
            <a:spLocks noGrp="1"/>
          </p:cNvSpPr>
          <p:nvPr>
            <p:ph type="title"/>
          </p:nvPr>
        </p:nvSpPr>
        <p:spPr>
          <a:xfrm>
            <a:off x="457200" y="274638"/>
            <a:ext cx="8229600" cy="944562"/>
          </a:xfrm>
        </p:spPr>
        <p:txBody>
          <a:bodyPr/>
          <a:lstStyle/>
          <a:p>
            <a:r>
              <a:rPr lang="en-US" dirty="0" smtClean="0"/>
              <a:t>		Investment Alternatives</a:t>
            </a:r>
            <a:endParaRPr lang="en-US" dirty="0"/>
          </a:p>
        </p:txBody>
      </p:sp>
    </p:spTree>
    <p:extLst>
      <p:ext uri="{BB962C8B-B14F-4D97-AF65-F5344CB8AC3E}">
        <p14:creationId xmlns:p14="http://schemas.microsoft.com/office/powerpoint/2010/main" val="342365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525963"/>
          </a:xfrm>
        </p:spPr>
        <p:txBody>
          <a:bodyPr>
            <a:normAutofit fontScale="85000" lnSpcReduction="20000"/>
          </a:bodyPr>
          <a:lstStyle/>
          <a:p>
            <a:pPr marL="109728" indent="0" algn="just">
              <a:buNone/>
            </a:pPr>
            <a:r>
              <a:rPr lang="en-US" dirty="0" smtClean="0">
                <a:latin typeface="Times New Roman" pitchFamily="18" charset="0"/>
                <a:cs typeface="Times New Roman" pitchFamily="18" charset="0"/>
              </a:rPr>
              <a:t>means</a:t>
            </a:r>
          </a:p>
          <a:p>
            <a:pPr algn="just"/>
            <a:r>
              <a:rPr lang="en-US" dirty="0" smtClean="0">
                <a:latin typeface="Times New Roman" pitchFamily="18" charset="0"/>
                <a:cs typeface="Times New Roman" pitchFamily="18" charset="0"/>
              </a:rPr>
              <a:t>Possibility of loss</a:t>
            </a:r>
          </a:p>
          <a:p>
            <a:pPr algn="just"/>
            <a:r>
              <a:rPr lang="en-US" dirty="0" smtClean="0">
                <a:latin typeface="Times New Roman" pitchFamily="18" charset="0"/>
                <a:cs typeface="Times New Roman" pitchFamily="18" charset="0"/>
              </a:rPr>
              <a:t>Degree or probability of loss</a:t>
            </a:r>
          </a:p>
          <a:p>
            <a:pPr algn="just"/>
            <a:r>
              <a:rPr lang="en-US" dirty="0" smtClean="0">
                <a:latin typeface="Times New Roman" pitchFamily="18" charset="0"/>
                <a:cs typeface="Times New Roman" pitchFamily="18" charset="0"/>
              </a:rPr>
              <a:t>Probable outcomes of all the possible events are listed.</a:t>
            </a:r>
          </a:p>
          <a:p>
            <a:pPr marL="109728" indent="0" algn="just">
              <a:buNone/>
            </a:pPr>
            <a:endParaRPr lang="en-US" dirty="0" smtClean="0">
              <a:latin typeface="Times New Roman" pitchFamily="18" charset="0"/>
              <a:cs typeface="Times New Roman" pitchFamily="18" charset="0"/>
            </a:endParaRPr>
          </a:p>
          <a:p>
            <a:pPr marL="109728" indent="0" algn="just">
              <a:buNone/>
            </a:pPr>
            <a:r>
              <a:rPr lang="en-US" dirty="0" smtClean="0">
                <a:latin typeface="Times New Roman" pitchFamily="18" charset="0"/>
                <a:cs typeface="Times New Roman" pitchFamily="18" charset="0"/>
              </a:rPr>
              <a:t>Two components :</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-Systematic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1. Market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2. Interest Rate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3. Purchasing Power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-Unsystematic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1. Business Risk</a:t>
            </a:r>
          </a:p>
          <a:p>
            <a:pPr marL="109728"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2. Financial Risk</a:t>
            </a:r>
          </a:p>
          <a:p>
            <a:pPr algn="just"/>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FFFF00"/>
                </a:solidFill>
                <a:latin typeface="Times New Roman" pitchFamily="18" charset="0"/>
                <a:cs typeface="Times New Roman" pitchFamily="18" charset="0"/>
              </a:rPr>
              <a:t>RISK</a:t>
            </a:r>
            <a:endParaRPr lang="en-US"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38881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just">
              <a:buNone/>
            </a:pPr>
            <a:r>
              <a:rPr lang="en-US" dirty="0" smtClean="0">
                <a:latin typeface="Times New Roman" pitchFamily="18" charset="0"/>
                <a:cs typeface="Times New Roman" pitchFamily="18" charset="0"/>
              </a:rPr>
              <a:t>	 Sec. 2(18)/(19) of the Companies Act, 2013 defined “Chief Executive Officer”/”Chief Financial Officer” as “An officer of a company, who has been designated as such by it”.</a:t>
            </a:r>
          </a:p>
          <a:p>
            <a:pPr marL="109728" indent="0" algn="just">
              <a:buNone/>
            </a:pPr>
            <a:endParaRPr lang="en-US" sz="3700" dirty="0" smtClean="0">
              <a:solidFill>
                <a:srgbClr val="FFFF00"/>
              </a:solidFill>
              <a:latin typeface="Times New Roman" pitchFamily="18" charset="0"/>
              <a:cs typeface="Times New Roman" pitchFamily="18" charset="0"/>
            </a:endParaRPr>
          </a:p>
          <a:p>
            <a:pPr marL="109728" indent="0" algn="just">
              <a:buNone/>
            </a:pPr>
            <a:r>
              <a:rPr lang="en-US" sz="4000" dirty="0" smtClean="0">
                <a:solidFill>
                  <a:srgbClr val="FFFF00"/>
                </a:solidFill>
                <a:latin typeface="Times New Roman" pitchFamily="18" charset="0"/>
                <a:cs typeface="Times New Roman" pitchFamily="18" charset="0"/>
              </a:rPr>
              <a:t>Company Secretary</a:t>
            </a:r>
          </a:p>
          <a:p>
            <a:pPr marL="109728" indent="0" algn="just">
              <a:buNone/>
            </a:pPr>
            <a:r>
              <a:rPr lang="en-US" sz="3700"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Sec</a:t>
            </a:r>
            <a:r>
              <a:rPr lang="en-US"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2(24) of the Companies Act, 2013 defines “Company Secretary” or “Secretary” as “A company secretary as defined in clause (c) of sub-section (1) of section 2 of the Company Secretaries Act, 1980 who is appointed by a company to perform the functions of a company secretary under this Act”.</a:t>
            </a:r>
            <a:endParaRPr lang="en-US" dirty="0" smtClean="0">
              <a:solidFill>
                <a:srgbClr val="FFFF00"/>
              </a:solidFill>
              <a:latin typeface="Times New Roman" pitchFamily="18" charset="0"/>
              <a:cs typeface="Times New Roman" pitchFamily="18" charset="0"/>
            </a:endParaRPr>
          </a:p>
          <a:p>
            <a:pPr marL="109728" indent="0" algn="just">
              <a:buNone/>
            </a:pPr>
            <a:r>
              <a:rPr lang="en-US" dirty="0">
                <a:solidFill>
                  <a:srgbClr val="FFFF00"/>
                </a:solidFill>
                <a:latin typeface="Times New Roman" pitchFamily="18" charset="0"/>
                <a:cs typeface="Times New Roman" pitchFamily="18" charset="0"/>
              </a:rPr>
              <a:t>	</a:t>
            </a:r>
            <a:endParaRPr lang="en-US" dirty="0" smtClean="0">
              <a:solidFill>
                <a:srgbClr val="FFFF00"/>
              </a:solidFill>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solidFill>
                  <a:srgbClr val="FFFF00"/>
                </a:solidFill>
                <a:latin typeface="Times New Roman" pitchFamily="18" charset="0"/>
                <a:cs typeface="Times New Roman" pitchFamily="18" charset="0"/>
              </a:rPr>
              <a:t>Chief Executive Officer and Chief Financial Officer</a:t>
            </a:r>
            <a:endParaRPr lang="en-US"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122139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No company should appoint or reappoint any person as its managing director, whole time director or manager for a term exceeding five years at a time.</a:t>
            </a:r>
          </a:p>
          <a:p>
            <a:pPr algn="just"/>
            <a:r>
              <a:rPr lang="en-US" dirty="0" smtClean="0">
                <a:latin typeface="Times New Roman" pitchFamily="18" charset="0"/>
                <a:cs typeface="Times New Roman" pitchFamily="18" charset="0"/>
              </a:rPr>
              <a:t>No reappointment should be made earlier than one year before the expiry of his term.</a:t>
            </a:r>
          </a:p>
          <a:p>
            <a:pPr algn="just"/>
            <a:r>
              <a:rPr lang="en-US" dirty="0" smtClean="0">
                <a:latin typeface="Times New Roman" pitchFamily="18" charset="0"/>
                <a:cs typeface="Times New Roman" pitchFamily="18" charset="0"/>
              </a:rPr>
              <a:t>No company should appoint or employ at the same  time a managing director or a manager.</a:t>
            </a:r>
          </a:p>
          <a:p>
            <a:pPr algn="just"/>
            <a:r>
              <a:rPr lang="en-US" dirty="0" smtClean="0">
                <a:latin typeface="Times New Roman" pitchFamily="18" charset="0"/>
                <a:cs typeface="Times New Roman" pitchFamily="18" charset="0"/>
              </a:rPr>
              <a:t>Terms and conditions of such appointment and remuneration payable should be approved by BOD at a meeting and then by ordinary resolution.</a:t>
            </a:r>
          </a:p>
          <a:p>
            <a:pPr algn="just"/>
            <a:r>
              <a:rPr lang="en-US" dirty="0" smtClean="0">
                <a:latin typeface="Times New Roman" pitchFamily="18" charset="0"/>
                <a:cs typeface="Times New Roman" pitchFamily="18" charset="0"/>
              </a:rPr>
              <a:t>Finally a company should a File a return of appointment within sixty days of appointment, with the Registrar in Form No. MR 1 along with the specified fee. </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r>
              <a:rPr lang="en-US" sz="3000" dirty="0" smtClean="0">
                <a:effectLst/>
                <a:latin typeface="Times New Roman" pitchFamily="18" charset="0"/>
                <a:ea typeface="Tahoma" pitchFamily="34" charset="0"/>
                <a:cs typeface="Times New Roman" pitchFamily="18" charset="0"/>
              </a:rPr>
              <a:t>APPOINTMENT</a:t>
            </a:r>
            <a:r>
              <a:rPr lang="en-US" sz="3000" dirty="0" smtClean="0">
                <a:latin typeface="Times New Roman" pitchFamily="18" charset="0"/>
                <a:ea typeface="Tahoma" pitchFamily="34" charset="0"/>
                <a:cs typeface="Times New Roman" pitchFamily="18" charset="0"/>
              </a:rPr>
              <a:t> OF MANAGING DIRECTOR, WHOLE TIME DIRECTOR OR MANAGER</a:t>
            </a:r>
            <a:endParaRPr lang="en-US" sz="30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298408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33400" y="304800"/>
            <a:ext cx="8153400" cy="5105400"/>
          </a:xfrm>
        </p:spPr>
        <p:txBody>
          <a:bodyPr>
            <a:normAutofit fontScale="77500" lnSpcReduction="20000"/>
          </a:bodyPr>
          <a:lstStyle/>
          <a:p>
            <a:pPr algn="just"/>
            <a:r>
              <a:rPr lang="en-US" sz="3600" dirty="0" smtClean="0">
                <a:solidFill>
                  <a:srgbClr val="FFC000"/>
                </a:solidFill>
                <a:latin typeface="Times New Roman" pitchFamily="18" charset="0"/>
                <a:cs typeface="Times New Roman" pitchFamily="18" charset="0"/>
              </a:rPr>
              <a:t>Appointment with Approval of Central Government</a:t>
            </a:r>
          </a:p>
          <a:p>
            <a:pPr algn="just"/>
            <a:endParaRPr lang="en-US" sz="3200" dirty="0" smtClean="0">
              <a:latin typeface="Times New Roman" pitchFamily="18" charset="0"/>
              <a:cs typeface="Times New Roman" pitchFamily="18" charset="0"/>
            </a:endParaRPr>
          </a:p>
          <a:p>
            <a:pPr marL="457200" indent="-457200" algn="just">
              <a:buFont typeface="Wingdings" pitchFamily="2" charset="2"/>
              <a:buChar char="§"/>
            </a:pPr>
            <a:r>
              <a:rPr lang="en-US" sz="3200" dirty="0" smtClean="0">
                <a:latin typeface="Times New Roman" pitchFamily="18" charset="0"/>
                <a:cs typeface="Times New Roman" pitchFamily="18" charset="0"/>
              </a:rPr>
              <a:t>In case the provisions of Schedule V of the companies Act, 2013 are not fulfilled by company, an application seeking approval of central government should be made.</a:t>
            </a:r>
          </a:p>
          <a:p>
            <a:pPr marL="457200" indent="-457200" algn="just">
              <a:buFont typeface="Wingdings" pitchFamily="2" charset="2"/>
              <a:buChar char="§"/>
            </a:pPr>
            <a:endParaRPr lang="en-US" sz="3200" dirty="0" smtClean="0">
              <a:latin typeface="Times New Roman" pitchFamily="18" charset="0"/>
              <a:cs typeface="Times New Roman" pitchFamily="18" charset="0"/>
            </a:endParaRPr>
          </a:p>
          <a:p>
            <a:pPr marL="457200" indent="-457200" algn="just">
              <a:buFont typeface="Wingdings" pitchFamily="2" charset="2"/>
              <a:buChar char="§"/>
            </a:pPr>
            <a:r>
              <a:rPr lang="en-US" sz="3200" dirty="0" smtClean="0">
                <a:latin typeface="Times New Roman" pitchFamily="18" charset="0"/>
                <a:cs typeface="Times New Roman" pitchFamily="18" charset="0"/>
              </a:rPr>
              <a:t>The central government will consider :</a:t>
            </a:r>
          </a:p>
          <a:p>
            <a:pPr marL="914400" lvl="1" indent="-457200" algn="just">
              <a:buFont typeface="Wingdings" pitchFamily="2" charset="2"/>
              <a:buChar char="Ø"/>
            </a:pPr>
            <a:r>
              <a:rPr lang="en-US" sz="2800" dirty="0" smtClean="0">
                <a:latin typeface="Times New Roman" pitchFamily="18" charset="0"/>
                <a:cs typeface="Times New Roman" pitchFamily="18" charset="0"/>
              </a:rPr>
              <a:t>the financial position of the company</a:t>
            </a:r>
          </a:p>
          <a:p>
            <a:pPr marL="914400" lvl="1" indent="-457200" algn="just">
              <a:buFont typeface="Wingdings" pitchFamily="2" charset="2"/>
              <a:buChar char="Ø"/>
            </a:pPr>
            <a:r>
              <a:rPr lang="en-US" sz="2800" dirty="0" smtClean="0">
                <a:latin typeface="Times New Roman" pitchFamily="18" charset="0"/>
                <a:cs typeface="Times New Roman" pitchFamily="18" charset="0"/>
              </a:rPr>
              <a:t>Professional qualifications and experience of the concerned individual</a:t>
            </a:r>
          </a:p>
          <a:p>
            <a:pPr marL="914400" lvl="1" indent="-457200" algn="just">
              <a:buFont typeface="Wingdings" pitchFamily="2" charset="2"/>
              <a:buChar char="Ø"/>
            </a:pPr>
            <a:r>
              <a:rPr lang="en-US" sz="2800" dirty="0" smtClean="0">
                <a:latin typeface="Times New Roman" pitchFamily="18" charset="0"/>
                <a:cs typeface="Times New Roman" pitchFamily="18" charset="0"/>
              </a:rPr>
              <a:t>The remuneration of the individual from the company</a:t>
            </a:r>
          </a:p>
          <a:p>
            <a:pPr marL="914400" lvl="1" indent="-457200" algn="just">
              <a:buFont typeface="Wingdings" pitchFamily="2" charset="2"/>
              <a:buChar char="Ø"/>
            </a:pPr>
            <a:r>
              <a:rPr lang="en-US" sz="2800" dirty="0" smtClean="0">
                <a:latin typeface="Times New Roman" pitchFamily="18" charset="0"/>
                <a:cs typeface="Times New Roman" pitchFamily="18" charset="0"/>
              </a:rPr>
              <a:t>The remuneration from any other company</a:t>
            </a:r>
          </a:p>
          <a:p>
            <a:pPr marL="914400" lvl="1" indent="-457200" algn="just">
              <a:buFont typeface="Wingdings" pitchFamily="2" charset="2"/>
              <a:buChar char="Ø"/>
            </a:pPr>
            <a:r>
              <a:rPr lang="en-US" sz="2800" dirty="0" smtClean="0">
                <a:latin typeface="Times New Roman" pitchFamily="18" charset="0"/>
                <a:cs typeface="Times New Roman" pitchFamily="18" charset="0"/>
              </a:rPr>
              <a:t>Any other prescribed matters like financial performance during three preceding financial years, securities held by directors, relationship between remuneration and performance.</a:t>
            </a:r>
          </a:p>
          <a:p>
            <a:pPr lvl="1" algn="just"/>
            <a:endParaRPr lang="en-US" sz="28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402066285"/>
      </p:ext>
    </p:extLst>
  </p:cSld>
  <p:clrMapOvr>
    <a:masterClrMapping/>
  </p:clrMapOvr>
  <mc:AlternateContent xmlns:mc="http://schemas.openxmlformats.org/markup-compatibility/2006" xmlns:p14="http://schemas.microsoft.com/office/powerpoint/2010/main">
    <mc:Choice Requires="p14">
      <p:transition spd="slow" p14:dur="2000" advTm="70316"/>
    </mc:Choice>
    <mc:Fallback xmlns="">
      <p:transition spd="slow" advTm="7031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1000"/>
                                        <p:tgtEl>
                                          <p:spTgt spid="5">
                                            <p:txEl>
                                              <p:pRg st="6" end="6"/>
                                            </p:txEl>
                                          </p:spTgt>
                                        </p:tgtEl>
                                      </p:cBhvr>
                                    </p:animEffect>
                                    <p:anim calcmode="lin" valueType="num">
                                      <p:cBhvr>
                                        <p:cTn id="3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fade">
                                      <p:cBhvr>
                                        <p:cTn id="36" dur="1000"/>
                                        <p:tgtEl>
                                          <p:spTgt spid="5">
                                            <p:txEl>
                                              <p:pRg st="7" end="7"/>
                                            </p:txEl>
                                          </p:spTgt>
                                        </p:tgtEl>
                                      </p:cBhvr>
                                    </p:animEffect>
                                    <p:anim calcmode="lin" valueType="num">
                                      <p:cBhvr>
                                        <p:cTn id="3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Effect transition="in" filter="fade">
                                      <p:cBhvr>
                                        <p:cTn id="41" dur="1000"/>
                                        <p:tgtEl>
                                          <p:spTgt spid="5">
                                            <p:txEl>
                                              <p:pRg st="8" end="8"/>
                                            </p:txEl>
                                          </p:spTgt>
                                        </p:tgtEl>
                                      </p:cBhvr>
                                    </p:animEffect>
                                    <p:anim calcmode="lin" valueType="num">
                                      <p:cBhvr>
                                        <p:cTn id="42"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5">
                                            <p:txEl>
                                              <p:pRg st="9" end="9"/>
                                            </p:txEl>
                                          </p:spTgt>
                                        </p:tgtEl>
                                        <p:attrNameLst>
                                          <p:attrName>style.visibility</p:attrName>
                                        </p:attrNameLst>
                                      </p:cBhvr>
                                      <p:to>
                                        <p:strVal val="visible"/>
                                      </p:to>
                                    </p:set>
                                    <p:animEffect transition="in" filter="fade">
                                      <p:cBhvr>
                                        <p:cTn id="46" dur="1000"/>
                                        <p:tgtEl>
                                          <p:spTgt spid="5">
                                            <p:txEl>
                                              <p:pRg st="9" end="9"/>
                                            </p:txEl>
                                          </p:spTgt>
                                        </p:tgtEl>
                                      </p:cBhvr>
                                    </p:animEffect>
                                    <p:anim calcmode="lin" valueType="num">
                                      <p:cBhvr>
                                        <p:cTn id="4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txBody>
          <a:bodyPr/>
          <a:lstStyle/>
          <a:p>
            <a:pPr marL="109728" indent="0" algn="just">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Sec. 196(3) lays down that no company shall appoint or continue the employment of any person as its managing director, whole-time director or manager  who</a:t>
            </a:r>
          </a:p>
          <a:p>
            <a:pPr algn="just">
              <a:buFont typeface="Wingdings" pitchFamily="2" charset="2"/>
              <a:buChar char="Ø"/>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s below the age of twenty-one years or has attained the age of seventy years. Appointment of a person who has attained the age of seventy years may be made by passing a special resolution indicating the justification for appointing such person;</a:t>
            </a:r>
          </a:p>
          <a:p>
            <a:pPr algn="just">
              <a:buFont typeface="Wingdings" pitchFamily="2" charset="2"/>
              <a:buChar char="Ø"/>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s an </a:t>
            </a:r>
            <a:r>
              <a:rPr lang="en-US" sz="2400" dirty="0" err="1" smtClean="0">
                <a:latin typeface="Times New Roman" pitchFamily="18" charset="0"/>
                <a:cs typeface="Times New Roman" pitchFamily="18" charset="0"/>
              </a:rPr>
              <a:t>undischarged</a:t>
            </a:r>
            <a:r>
              <a:rPr lang="en-US" sz="2400" dirty="0" smtClean="0">
                <a:latin typeface="Times New Roman" pitchFamily="18" charset="0"/>
                <a:cs typeface="Times New Roman" pitchFamily="18" charset="0"/>
              </a:rPr>
              <a:t> insolvent or adjudged as an insolvent;</a:t>
            </a:r>
          </a:p>
          <a:p>
            <a:pPr algn="just">
              <a:buFont typeface="Wingdings" pitchFamily="2" charset="2"/>
              <a:buChar char="Ø"/>
            </a:pPr>
            <a:r>
              <a:rPr lang="en-US" sz="2400" dirty="0">
                <a:latin typeface="Times New Roman" pitchFamily="18" charset="0"/>
                <a:cs typeface="Times New Roman" pitchFamily="18" charset="0"/>
              </a:rPr>
              <a:t>h</a:t>
            </a:r>
            <a:r>
              <a:rPr lang="en-US" sz="2400" dirty="0" smtClean="0">
                <a:latin typeface="Times New Roman" pitchFamily="18" charset="0"/>
                <a:cs typeface="Times New Roman" pitchFamily="18" charset="0"/>
              </a:rPr>
              <a:t>as at any time suspended payment to his creditors;</a:t>
            </a:r>
          </a:p>
          <a:p>
            <a:pPr algn="just">
              <a:buFont typeface="Wingdings" pitchFamily="2" charset="2"/>
              <a:buChar char="Ø"/>
            </a:pPr>
            <a:r>
              <a:rPr lang="en-US" sz="2400" dirty="0" smtClean="0">
                <a:latin typeface="Times New Roman" pitchFamily="18" charset="0"/>
                <a:cs typeface="Times New Roman" pitchFamily="18" charset="0"/>
              </a:rPr>
              <a:t>Has at any time been, convicted by a court of an offence and sentenced for a period of more than six months.</a:t>
            </a: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latin typeface="Times New Roman" pitchFamily="18" charset="0"/>
                <a:cs typeface="Times New Roman" pitchFamily="18" charset="0"/>
              </a:rPr>
              <a:t>Disqualifications of Directors, Whole-time Director or Manager</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2352798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2.7"/>
</p:tagLst>
</file>

<file path=ppt/tags/tag2.xml><?xml version="1.0" encoding="utf-8"?>
<p:tagLst xmlns:a="http://schemas.openxmlformats.org/drawingml/2006/main" xmlns:r="http://schemas.openxmlformats.org/officeDocument/2006/relationships" xmlns:p="http://schemas.openxmlformats.org/presentationml/2006/main">
  <p:tag name="TIMING" val="|3.7|5.4|8.8"/>
</p:tagLst>
</file>

<file path=ppt/tags/tag3.xml><?xml version="1.0" encoding="utf-8"?>
<p:tagLst xmlns:a="http://schemas.openxmlformats.org/drawingml/2006/main" xmlns:r="http://schemas.openxmlformats.org/officeDocument/2006/relationships" xmlns:p="http://schemas.openxmlformats.org/presentationml/2006/main">
  <p:tag name="TIMING" val="|3|10.5|11.8|6.3|5|4.4|3.7|3.8|4.5"/>
</p:tagLst>
</file>

<file path=ppt/tags/tag4.xml><?xml version="1.0" encoding="utf-8"?>
<p:tagLst xmlns:a="http://schemas.openxmlformats.org/drawingml/2006/main" xmlns:r="http://schemas.openxmlformats.org/officeDocument/2006/relationships" xmlns:p="http://schemas.openxmlformats.org/presentationml/2006/main">
  <p:tag name="TIMING" val="|0.9|21.2|3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TotalTime>
  <Words>964</Words>
  <Application>Microsoft Office PowerPoint</Application>
  <PresentationFormat>On-screen Show (4:3)</PresentationFormat>
  <Paragraphs>149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Securities – Meaning   &amp;  Types  </vt:lpstr>
      <vt:lpstr>Securities</vt:lpstr>
      <vt:lpstr>Role of Securities Market</vt:lpstr>
      <vt:lpstr>  Investment Alternatives</vt:lpstr>
      <vt:lpstr>RISK</vt:lpstr>
      <vt:lpstr>Chief Executive Officer and Chief Financial Officer</vt:lpstr>
      <vt:lpstr>APPOINTMENT OF MANAGING DIRECTOR, WHOLE TIME DIRECTOR OR MANAGER</vt:lpstr>
      <vt:lpstr>PowerPoint Presentation</vt:lpstr>
      <vt:lpstr>         Disqualifications of Directors, Whole-time Director or Manager         </vt:lpstr>
      <vt:lpstr>Reappointment of Managing Director</vt:lpstr>
      <vt:lpstr>Appointment of whole time KMP</vt:lpstr>
      <vt:lpstr>Appointment of whole time KMP</vt:lpstr>
      <vt:lpstr>Managerial Remuneration</vt:lpstr>
      <vt:lpstr>Remuneration to Managing Director/Whole-time Director/Manager</vt:lpstr>
      <vt:lpstr>Remuneration to other Directors</vt:lpstr>
      <vt:lpstr> Remuneration payable to Exclusive of Sitting Fees </vt:lpstr>
      <vt:lpstr> Remuneration by a company having no Profit or Inadequate Profit</vt:lpstr>
      <vt:lpstr>Sitting Fees to Directors for Attending the Meetings</vt:lpstr>
      <vt:lpstr>Monthly Remuneration to Director or Manager</vt:lpstr>
      <vt:lpstr>Independent Directors are not entitled to stock option</vt:lpstr>
      <vt:lpstr>Commission or Remuneration from Holding or Subsidiary Company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INCOME TAX</dc:title>
  <dc:creator>HP</dc:creator>
  <cp:lastModifiedBy>HP</cp:lastModifiedBy>
  <cp:revision>155</cp:revision>
  <dcterms:created xsi:type="dcterms:W3CDTF">2020-07-21T18:18:03Z</dcterms:created>
  <dcterms:modified xsi:type="dcterms:W3CDTF">2023-04-04T13:54:28Z</dcterms:modified>
</cp:coreProperties>
</file>